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313" r:id="rId3"/>
    <p:sldId id="314" r:id="rId4"/>
    <p:sldId id="317" r:id="rId5"/>
    <p:sldId id="261" r:id="rId6"/>
    <p:sldId id="318" r:id="rId7"/>
    <p:sldId id="315" r:id="rId8"/>
    <p:sldId id="316" r:id="rId9"/>
    <p:sldId id="302" r:id="rId10"/>
    <p:sldId id="319" r:id="rId11"/>
    <p:sldId id="321" r:id="rId12"/>
    <p:sldId id="322" r:id="rId13"/>
    <p:sldId id="264" r:id="rId14"/>
    <p:sldId id="323" r:id="rId15"/>
    <p:sldId id="320" r:id="rId16"/>
    <p:sldId id="280" r:id="rId17"/>
    <p:sldId id="266" r:id="rId18"/>
    <p:sldId id="267" r:id="rId19"/>
    <p:sldId id="268" r:id="rId20"/>
    <p:sldId id="270" r:id="rId21"/>
    <p:sldId id="271" r:id="rId22"/>
    <p:sldId id="273" r:id="rId23"/>
    <p:sldId id="281" r:id="rId24"/>
    <p:sldId id="277" r:id="rId25"/>
    <p:sldId id="329" r:id="rId26"/>
    <p:sldId id="325" r:id="rId27"/>
    <p:sldId id="326" r:id="rId28"/>
    <p:sldId id="278" r:id="rId29"/>
    <p:sldId id="265" r:id="rId30"/>
    <p:sldId id="292" r:id="rId31"/>
    <p:sldId id="293" r:id="rId32"/>
    <p:sldId id="295" r:id="rId33"/>
    <p:sldId id="327" r:id="rId34"/>
    <p:sldId id="294" r:id="rId35"/>
    <p:sldId id="296" r:id="rId36"/>
    <p:sldId id="303" r:id="rId37"/>
    <p:sldId id="330" r:id="rId38"/>
    <p:sldId id="324" r:id="rId39"/>
    <p:sldId id="328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5AA2B-181B-449D-BFF6-0A303A880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AF363-FF68-4715-8212-2E5C50D7C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2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DAF363-FF68-4715-8212-2E5C50D7C0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3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3985-FBE7-40AC-A16B-21A2591BF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4A9A5-729A-44C2-88FB-ABACC54F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8B488-990E-4763-920D-0C9379F36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B88B-D5DC-419B-B55D-784EB398F996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4671C-9228-45EA-968F-0AD1B7B5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D180C-B68C-4BA6-874D-0BD8716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8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43E0-F451-487B-A98D-6AD7C70AF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76326-E9D1-4C64-979D-A4B45D954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5ED2C-AAE0-4E15-92DA-D343441B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AF653-117F-4FB6-A76B-EC5496419DD0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E2596-CB85-4500-928E-B701A2A8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F8159-A168-410C-B54F-A621AEDE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4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D2DEA-5393-453C-8F55-030D8FCCD5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B834A4-2209-4BBC-BF5B-9C676F8F6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B33B9-9577-49CD-82C1-EC353EED9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9A49-479C-4C07-8FF1-CFB75B97A6C5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FECF2-595B-40F7-8DE7-3271919D6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E5F04-467B-49CD-82F2-766CC432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4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66865-0AC2-4ECD-A979-5BDFDC4A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C9B47-0E15-48A9-BDB6-0BF681AF5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AE13C-DABC-4DE0-A50C-5DA2DE912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319D-121C-4C2F-B3F7-F6E997FA6240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AEB1B-BD6C-4880-8736-3F63A70E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E8373-B62E-4498-A296-07CEB166D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5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255D-118F-4E20-94AB-8428464A0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2DA86-33B2-4837-A2E9-C931E0EB5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C529D-2D6D-41B9-9AA5-05001ED48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D883-98F7-4FDC-9051-219A2DF5F22E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B4A61-B5C7-4A37-9BA7-18B4FCB98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59CB1-A866-4721-860A-8A95B3AC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2249-8CA7-4C8D-B6B9-1CE8E539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4DCA0-6EE0-475A-9332-E522D7A81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8B366-32B9-4409-8420-2CD23C5EC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0185C-CE72-484F-A4CA-530B8E4C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1CDF8-165E-4C18-BCA2-559DCEC28A9F}" type="datetime1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755E3-E77E-46A4-96D5-329232523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24350-1B67-4FC6-BEA5-B990167A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3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CF4FC-6996-4EC5-A3A7-22B759D9C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3F7F2-2F84-40E4-A47F-728D76D90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A3F65-E478-41A4-91B6-C8102151B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81C2C-BC93-42AE-910B-03B5F7C9D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643ED6-8368-4CD1-8D57-A04A3257C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D839FA-9791-4B84-B335-53ACFCCA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C1836-A2AE-4EEA-BE1C-F3228DD3EFAF}" type="datetime1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E7A54E-6880-4643-8E4A-4F8E496B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A2F443-87E6-485E-B0E1-AB14E4CF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5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69EAD-C2FC-436B-8D59-93D77ECF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6663C8-0BD4-4D28-9F25-899F50FE4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C5A5-8FBD-40FC-9083-D9543BAA7F37}" type="datetime1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A53CE-BE2C-4310-B9B9-5B3F6A378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C90A1F-4267-4239-8F46-48197CCC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5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90077-337E-4F86-8DFC-F267A5A0E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2368C-6A4A-41F4-BB15-C4D21C526D6D}" type="datetime1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4CFBB-C85D-4DCF-8A3B-9E7DE439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9786F-46F0-4BF6-B9AD-9B4EA2A09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4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0FCE5-19D5-40CA-86DC-6EB80138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D9DE2-8A1C-4F04-921D-E40C1E71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3133E-54A9-475D-9BF5-858674DCE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639F7-421B-4382-A6CA-33DEDB5DD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9DB-695C-4A8C-96D5-6198EE724520}" type="datetime1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71BB8-80FE-4E29-852F-36FD1446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25BC6-03E8-4C4E-B1EF-10845CD4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1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217D0-58AD-42DF-BC4F-E25777E28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D967D3-B4F9-4CD6-9CAE-F2AE521F1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76E9FF-4CC0-45F9-9EB2-779C5C31B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79AE4-3F2A-437A-ABE9-7014ED6AE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B057-2911-48B0-9EC1-04FBCA5F0CAB}" type="datetime1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F522F-8CA9-4045-B45B-6C341864E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E99B1-BCAC-4109-86EE-990F4361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2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7AB507-FADD-4088-9E3E-E12A0E94B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8EE779-BFFC-4122-B3B0-EF12FF017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3FCE3-0B85-4C30-8F4B-868810599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6E427-1A74-4235-982D-DA9503398222}" type="datetime1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75569-903F-4511-AF51-D6E22BA52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6EB65-8DE3-45C0-A7AE-025FB2B644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98521-3AF2-4D89-9D36-4CA6EE404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1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“Otherwise, Our Civilization </a:t>
            </a:r>
            <a:br>
              <a:rPr lang="en-US" b="1" i="1" dirty="0">
                <a:solidFill>
                  <a:srgbClr val="7030A0"/>
                </a:solidFill>
              </a:rPr>
            </a:br>
            <a:r>
              <a:rPr lang="en-US" b="1" i="1" dirty="0">
                <a:solidFill>
                  <a:srgbClr val="7030A0"/>
                </a:solidFill>
              </a:rPr>
              <a:t>Will Stagnate and Die”</a:t>
            </a:r>
            <a:br>
              <a:rPr lang="en-US" b="1" i="1" dirty="0">
                <a:solidFill>
                  <a:srgbClr val="7030A0"/>
                </a:solidFill>
              </a:rPr>
            </a:br>
            <a:br>
              <a:rPr lang="en-US" sz="900" b="1" dirty="0">
                <a:solidFill>
                  <a:srgbClr val="7030A0"/>
                </a:solidFill>
              </a:rPr>
            </a:br>
            <a:r>
              <a:rPr lang="en-US" sz="5000" b="1" dirty="0">
                <a:solidFill>
                  <a:srgbClr val="7030A0"/>
                </a:solidFill>
              </a:rPr>
              <a:t>Tennessee Conference of the AAUP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Patrick Pauken, JD, PhD</a:t>
            </a:r>
          </a:p>
          <a:p>
            <a:r>
              <a:rPr lang="en-US" dirty="0"/>
              <a:t>Bowling Green State University</a:t>
            </a:r>
          </a:p>
          <a:p>
            <a:r>
              <a:rPr lang="en-US" dirty="0"/>
              <a:t>April 22,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34F8-49EF-42A2-AB6A-4EAD3BE05A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75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525BF-0614-41BA-8721-774AA0FE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Free Speech in Higher Education: </a:t>
            </a:r>
            <a:br>
              <a:rPr lang="en-US" b="1" u="sng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The Foundational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88A7D-8C23-4AF4-A8DD-2C457934A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u="sng" dirty="0" err="1">
                <a:solidFill>
                  <a:srgbClr val="0070C0"/>
                </a:solidFill>
              </a:rPr>
              <a:t>Sweezy</a:t>
            </a:r>
            <a:r>
              <a:rPr lang="en-US" i="1" u="sng" dirty="0">
                <a:solidFill>
                  <a:srgbClr val="0070C0"/>
                </a:solidFill>
              </a:rPr>
              <a:t> v. New Hampshire </a:t>
            </a:r>
            <a:r>
              <a:rPr lang="en-US" dirty="0"/>
              <a:t>(1957)</a:t>
            </a:r>
          </a:p>
          <a:p>
            <a:pPr lvl="1"/>
            <a:endParaRPr lang="en-US" dirty="0"/>
          </a:p>
          <a:p>
            <a:r>
              <a:rPr lang="en-US" dirty="0"/>
              <a:t>A due process case about the investigation of a college lecturer who was rumored to be a member of “subversive organizations.” The state law prohibited public employment for “subversive persons.”</a:t>
            </a:r>
          </a:p>
          <a:p>
            <a:pPr lvl="1"/>
            <a:endParaRPr lang="en-US" dirty="0"/>
          </a:p>
          <a:p>
            <a:r>
              <a:rPr lang="en-US" dirty="0" err="1"/>
              <a:t>Sweezy</a:t>
            </a:r>
            <a:r>
              <a:rPr lang="en-US" dirty="0"/>
              <a:t> was questioned for his alleged subversive activities. He declined to answer several questions on First Amendment grounds. Held in contempt.</a:t>
            </a:r>
          </a:p>
          <a:p>
            <a:pPr lvl="1"/>
            <a:endParaRPr lang="en-US" dirty="0"/>
          </a:p>
          <a:p>
            <a:r>
              <a:rPr lang="en-US" u="sng" dirty="0"/>
              <a:t>Issue</a:t>
            </a:r>
            <a:r>
              <a:rPr lang="en-US" dirty="0"/>
              <a:t> related the statute’s investigatory processes (and less direct to free speech).</a:t>
            </a:r>
          </a:p>
          <a:p>
            <a:pPr lvl="1"/>
            <a:endParaRPr lang="en-US" dirty="0"/>
          </a:p>
          <a:p>
            <a:r>
              <a:rPr lang="en-US" u="sng" dirty="0"/>
              <a:t>Ruling</a:t>
            </a:r>
            <a:r>
              <a:rPr lang="en-US" dirty="0"/>
              <a:t>: For </a:t>
            </a:r>
            <a:r>
              <a:rPr lang="en-US" dirty="0" err="1"/>
              <a:t>Sweezy</a:t>
            </a:r>
            <a:r>
              <a:rPr lang="en-US" dirty="0"/>
              <a:t>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5D941-6198-4A60-8D64-439718E7B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34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70C0"/>
                </a:solidFill>
              </a:rPr>
              <a:t>So nice, we say it twice! From </a:t>
            </a:r>
            <a:r>
              <a:rPr lang="en-US" i="1" u="sng" dirty="0" err="1">
                <a:solidFill>
                  <a:srgbClr val="0070C0"/>
                </a:solidFill>
              </a:rPr>
              <a:t>Sweezy</a:t>
            </a:r>
            <a:r>
              <a:rPr lang="en-US" u="sng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Justice Warren </a:t>
            </a:r>
            <a:r>
              <a:rPr lang="en-US" dirty="0"/>
              <a:t>(majority): “. . . . </a:t>
            </a:r>
            <a:r>
              <a:rPr lang="en-US" u="sng" dirty="0">
                <a:solidFill>
                  <a:srgbClr val="0070C0"/>
                </a:solidFill>
              </a:rPr>
              <a:t>Teachers and students must always remain free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to inquire, to study and to evaluate, to gain new maturity and understanding. </a:t>
            </a:r>
            <a:r>
              <a:rPr lang="en-US" u="sng" dirty="0">
                <a:solidFill>
                  <a:srgbClr val="0070C0"/>
                </a:solidFill>
              </a:rPr>
              <a:t>Otherwise our civilization will stagnate and die</a:t>
            </a:r>
            <a:r>
              <a:rPr lang="en-US" dirty="0"/>
              <a:t>.”</a:t>
            </a:r>
          </a:p>
          <a:p>
            <a:endParaRPr lang="en-US" dirty="0"/>
          </a:p>
          <a:p>
            <a:r>
              <a:rPr lang="en-US" b="1" dirty="0"/>
              <a:t>Justice Frankfurter </a:t>
            </a:r>
            <a:r>
              <a:rPr lang="en-US" dirty="0"/>
              <a:t>(concurring): “</a:t>
            </a:r>
            <a:r>
              <a:rPr lang="en-US" dirty="0">
                <a:solidFill>
                  <a:srgbClr val="0070C0"/>
                </a:solidFill>
              </a:rPr>
              <a:t>In a university </a:t>
            </a:r>
            <a:r>
              <a:rPr lang="en-US" u="sng" dirty="0">
                <a:solidFill>
                  <a:srgbClr val="0070C0"/>
                </a:solidFill>
              </a:rPr>
              <a:t>knowledge is its own end, not merely a means to an end</a:t>
            </a:r>
            <a:r>
              <a:rPr lang="en-US" dirty="0"/>
              <a:t>. A university ceases to be true to its own nature if it becomes the tool of Church or State or any sectional interest. A university is characterized by the spirit of free inquiry, its ideal being the ideal of </a:t>
            </a:r>
            <a:r>
              <a:rPr lang="en-US" u="sng" dirty="0">
                <a:solidFill>
                  <a:srgbClr val="0070C0"/>
                </a:solidFill>
              </a:rPr>
              <a:t>Socrates</a:t>
            </a:r>
            <a:r>
              <a:rPr lang="en-US" dirty="0"/>
              <a:t> — </a:t>
            </a:r>
            <a:r>
              <a:rPr lang="en-US" u="sng" dirty="0">
                <a:solidFill>
                  <a:srgbClr val="0070C0"/>
                </a:solidFill>
              </a:rPr>
              <a:t>‘to follow the argument where it leads.’</a:t>
            </a:r>
            <a:r>
              <a:rPr lang="en-US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34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1AD43-9EBA-4E94-A2D7-2F1A631AD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70C0"/>
                </a:solidFill>
              </a:rPr>
              <a:t>Free Speech in Higher Education: </a:t>
            </a:r>
            <a:br>
              <a:rPr lang="en-US" b="1" u="sng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The Foundational Cases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3E73C-0F83-419F-B5C4-E0DEDF66B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u="sng" dirty="0" err="1">
                <a:solidFill>
                  <a:srgbClr val="0070C0"/>
                </a:solidFill>
              </a:rPr>
              <a:t>Keyishian</a:t>
            </a:r>
            <a:r>
              <a:rPr lang="en-US" i="1" u="sng" dirty="0">
                <a:solidFill>
                  <a:srgbClr val="0070C0"/>
                </a:solidFill>
              </a:rPr>
              <a:t> v. Board of Regents </a:t>
            </a:r>
            <a:r>
              <a:rPr lang="en-US" dirty="0"/>
              <a:t>(1967)</a:t>
            </a:r>
          </a:p>
          <a:p>
            <a:endParaRPr lang="en-US" dirty="0"/>
          </a:p>
          <a:p>
            <a:r>
              <a:rPr lang="en-US" dirty="0"/>
              <a:t>Employees at the University of Buffalo, formerly a private institution, became public employees when Buffalo merged with the SUNY system. State statutory law and associated regulations prohibited public employment for those in “subversive organizations.”</a:t>
            </a:r>
          </a:p>
          <a:p>
            <a:r>
              <a:rPr lang="en-US" dirty="0"/>
              <a:t>Issue: Whether this state program violated the First Amendment.</a:t>
            </a:r>
          </a:p>
          <a:p>
            <a:endParaRPr lang="en-US" dirty="0"/>
          </a:p>
          <a:p>
            <a:r>
              <a:rPr lang="en-US" dirty="0"/>
              <a:t>Ruling: Yes!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770A7-4DB2-4706-A661-452A9159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17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70C0"/>
                </a:solidFill>
              </a:rPr>
              <a:t>From </a:t>
            </a:r>
            <a:r>
              <a:rPr lang="en-US" i="1" u="sng" dirty="0" err="1">
                <a:solidFill>
                  <a:srgbClr val="0070C0"/>
                </a:solidFill>
              </a:rPr>
              <a:t>Keyishian</a:t>
            </a:r>
            <a:endParaRPr lang="en-US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“Our Nation is deeply </a:t>
            </a:r>
            <a:r>
              <a:rPr lang="en-US" u="sng" dirty="0">
                <a:solidFill>
                  <a:srgbClr val="0070C0"/>
                </a:solidFill>
              </a:rPr>
              <a:t>committed to safeguarding academic freedom</a:t>
            </a:r>
            <a:r>
              <a:rPr lang="en-US" dirty="0"/>
              <a:t>, which is of transcendent value to all of us and not merely to the teachers concerned. That freedom is therefore </a:t>
            </a:r>
            <a:r>
              <a:rPr lang="en-US" u="sng" dirty="0">
                <a:solidFill>
                  <a:srgbClr val="0070C0"/>
                </a:solidFill>
              </a:rPr>
              <a:t>a special concern of the First Amendment</a:t>
            </a:r>
            <a:r>
              <a:rPr lang="en-US" dirty="0"/>
              <a:t>, which does not tolerate laws that cast a pall of orthodoxy over the classroom.”</a:t>
            </a:r>
          </a:p>
          <a:p>
            <a:endParaRPr lang="en-US" dirty="0"/>
          </a:p>
          <a:p>
            <a:r>
              <a:rPr lang="en-US" dirty="0"/>
              <a:t>“The vigilant protection of constitutional freedoms is nowhere more vital than in the community of American schools. </a:t>
            </a:r>
            <a:r>
              <a:rPr lang="en-US" u="sng" dirty="0">
                <a:solidFill>
                  <a:srgbClr val="0070C0"/>
                </a:solidFill>
              </a:rPr>
              <a:t>The classroom is peculiarly the ‘marketplace of ideas.’</a:t>
            </a:r>
            <a:r>
              <a:rPr lang="en-US" dirty="0"/>
              <a:t> The Nation's future depends upon leaders trained through wide exposure to that robust exchange of ideas which discovers truth "out of a multitude of tongues, [rather] than through any kind of authoritative selection....”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28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278A-53D3-48BA-8E93-C54E1C69D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C00000"/>
                </a:solidFill>
              </a:rPr>
              <a:t>A “Special Concern”? </a:t>
            </a:r>
            <a:br>
              <a:rPr lang="en-US" b="1" u="sng" dirty="0">
                <a:solidFill>
                  <a:srgbClr val="C00000"/>
                </a:solidFill>
              </a:rPr>
            </a:br>
            <a:r>
              <a:rPr lang="en-US" b="1" u="sng" dirty="0">
                <a:solidFill>
                  <a:srgbClr val="C00000"/>
                </a:solidFill>
              </a:rPr>
              <a:t>Says who? . . . Are we really that special?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3DF96-907E-440D-AAB2-5F3360F0A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If academic freedom really is a “special concern” of the First Amendment, as the Court in </a:t>
            </a:r>
            <a:r>
              <a:rPr lang="en-US" i="1" dirty="0" err="1"/>
              <a:t>Keyishian</a:t>
            </a:r>
            <a:r>
              <a:rPr lang="en-US" dirty="0"/>
              <a:t> states, …</a:t>
            </a:r>
          </a:p>
          <a:p>
            <a:pPr lvl="1"/>
            <a:r>
              <a:rPr lang="en-US" dirty="0"/>
              <a:t>Why is this so?</a:t>
            </a:r>
          </a:p>
          <a:p>
            <a:pPr lvl="1"/>
            <a:r>
              <a:rPr lang="en-US" dirty="0"/>
              <a:t>How has it been recognized as such in the 55 years since </a:t>
            </a:r>
            <a:r>
              <a:rPr lang="en-US" i="1" dirty="0" err="1"/>
              <a:t>Keyishian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Whether or not we like the </a:t>
            </a:r>
            <a:r>
              <a:rPr lang="en-US" dirty="0" err="1"/>
              <a:t>distinciton</a:t>
            </a:r>
            <a:r>
              <a:rPr lang="en-US" dirty="0"/>
              <a:t> academic freedom has received, what is our leadership imperative as higher education professionals?</a:t>
            </a:r>
          </a:p>
          <a:p>
            <a:pPr lvl="1"/>
            <a:r>
              <a:rPr lang="en-US" dirty="0"/>
              <a:t>How do we practice such advocacy? What does it look like? </a:t>
            </a:r>
          </a:p>
          <a:p>
            <a:pPr marL="914400" lvl="2" indent="0">
              <a:buNone/>
            </a:pPr>
            <a:r>
              <a:rPr lang="en-US" dirty="0"/>
              <a:t>(Road trips are cool. Tennessee and Ohio are not </a:t>
            </a:r>
            <a:r>
              <a:rPr lang="en-US" i="1" dirty="0"/>
              <a:t>that</a:t>
            </a:r>
            <a:r>
              <a:rPr lang="en-US" dirty="0"/>
              <a:t> far apart.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2C9B6-6B67-4588-92F8-8286AF773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84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F691F-3ABD-4D7C-930D-580F9D448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The Hats We Wear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45190-662D-4588-8F18-E6CA1CA8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An Analytical Framework for Public Employee Speech</a:t>
            </a:r>
          </a:p>
          <a:p>
            <a:endParaRPr lang="en-US" dirty="0"/>
          </a:p>
          <a:p>
            <a:r>
              <a:rPr lang="en-US" dirty="0"/>
              <a:t>Teacher as Citizen </a:t>
            </a:r>
            <a:r>
              <a:rPr lang="en-US" dirty="0">
                <a:sym typeface="Wingdings" panose="05000000000000000000" pitchFamily="2" charset="2"/>
              </a:rPr>
              <a:t> State as Sovereign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Teacher as Employee  State as Employer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Teacher as Educator  State as Educator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D2BCC-3EC7-4C45-9C70-2055290F5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67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Pickering v. Board of Education </a:t>
            </a:r>
            <a:r>
              <a:rPr lang="en-US" u="sng" dirty="0"/>
              <a:t>(1968)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“Teacher” as Citizen </a:t>
            </a:r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 State as Sovereign</a:t>
            </a:r>
          </a:p>
          <a:p>
            <a:endParaRPr lang="en-US" dirty="0"/>
          </a:p>
          <a:p>
            <a:r>
              <a:rPr lang="en-US" dirty="0"/>
              <a:t>Marvin Pickering, a local teacher, wrote a letter to the editor, criticizing the board of education (his employer) over the board’s alleged use of taxpayer money</a:t>
            </a:r>
          </a:p>
          <a:p>
            <a:endParaRPr lang="en-US" dirty="0"/>
          </a:p>
          <a:p>
            <a:r>
              <a:rPr lang="en-US" dirty="0"/>
              <a:t>The board terminated Pickering’s employment. Pickering sued.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04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Pickering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Court in </a:t>
            </a:r>
            <a:r>
              <a:rPr lang="en-US" i="1" dirty="0"/>
              <a:t>Pickering</a:t>
            </a:r>
            <a:r>
              <a:rPr lang="en-US" dirty="0"/>
              <a:t> held that the subject of the letter was a </a:t>
            </a:r>
            <a:r>
              <a:rPr lang="en-US" u="sng" dirty="0">
                <a:solidFill>
                  <a:srgbClr val="00B050"/>
                </a:solidFill>
              </a:rPr>
              <a:t>“matter of public concern” </a:t>
            </a:r>
            <a:r>
              <a:rPr lang="en-US" dirty="0"/>
              <a:t>(MOPC), also finding that Pickering was acting in his capacity as a </a:t>
            </a:r>
            <a:r>
              <a:rPr lang="en-US" u="sng" dirty="0">
                <a:solidFill>
                  <a:srgbClr val="00B050"/>
                </a:solidFill>
              </a:rPr>
              <a:t>citizen</a:t>
            </a:r>
            <a:r>
              <a:rPr lang="en-US" dirty="0"/>
              <a:t> when he wrote the letter. </a:t>
            </a:r>
          </a:p>
          <a:p>
            <a:pPr lvl="1"/>
            <a:r>
              <a:rPr lang="en-US" dirty="0"/>
              <a:t>What is the reasoning on this finding? Do you agree?</a:t>
            </a:r>
          </a:p>
          <a:p>
            <a:pPr lvl="2"/>
            <a:endParaRPr lang="en-US" dirty="0"/>
          </a:p>
          <a:p>
            <a:r>
              <a:rPr lang="en-US" dirty="0"/>
              <a:t>Once we determine that the teacher/citizen’s speech is related to a MOPC, what other factors do we look at to determine whether the employer (state actor) may restrict the speech/conduct?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E60B-AD8B-434F-AA67-8DFBF1F8774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30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B050"/>
                </a:solidFill>
              </a:rPr>
              <a:t>The </a:t>
            </a:r>
            <a:r>
              <a:rPr lang="en-US" b="1" i="1" u="sng" dirty="0">
                <a:solidFill>
                  <a:srgbClr val="00B050"/>
                </a:solidFill>
              </a:rPr>
              <a:t>Pickering</a:t>
            </a:r>
            <a:r>
              <a:rPr lang="en-US" b="1" u="sng" dirty="0">
                <a:solidFill>
                  <a:srgbClr val="00B050"/>
                </a:solidFill>
              </a:rPr>
              <a:t>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The </a:t>
            </a:r>
            <a:r>
              <a:rPr lang="en-US" i="1" dirty="0">
                <a:solidFill>
                  <a:srgbClr val="00B050"/>
                </a:solidFill>
                <a:sym typeface="Wingdings" panose="05000000000000000000" pitchFamily="2" charset="2"/>
              </a:rPr>
              <a:t>Pickering</a:t>
            </a:r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 Factors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Was the speech related to a MOPC?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Impact of speech/conduct on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Work of the teacher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Work of the employer/school/university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Capacity (“hat”) of the speaker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Proximity of speaker/speech to the “target”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E60B-AD8B-434F-AA67-8DFBF1F8774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12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Pickering </a:t>
            </a:r>
            <a:r>
              <a:rPr lang="en-US" b="1" u="sng" dirty="0">
                <a:solidFill>
                  <a:srgbClr val="00B050"/>
                </a:solidFill>
              </a:rPr>
              <a:t>–</a:t>
            </a:r>
            <a:r>
              <a:rPr lang="en-US" b="1" i="1" u="sng" dirty="0">
                <a:solidFill>
                  <a:srgbClr val="00B050"/>
                </a:solidFill>
              </a:rPr>
              <a:t> </a:t>
            </a:r>
            <a:r>
              <a:rPr lang="en-US" b="1" u="sng" dirty="0">
                <a:solidFill>
                  <a:srgbClr val="00B050"/>
                </a:solidFill>
              </a:rPr>
              <a:t>a Key Quote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</a:t>
            </a:r>
            <a:r>
              <a:rPr lang="en-US" i="1" dirty="0"/>
              <a:t> Pickering</a:t>
            </a:r>
          </a:p>
          <a:p>
            <a:pPr lvl="1"/>
            <a:r>
              <a:rPr lang="en-US" dirty="0"/>
              <a:t>“[A]</a:t>
            </a:r>
            <a:r>
              <a:rPr lang="en-US" dirty="0" err="1"/>
              <a:t>bsent</a:t>
            </a:r>
            <a:r>
              <a:rPr lang="en-US" dirty="0"/>
              <a:t> proof of false statements knowingly or recklessly made by him, a teacher’s exercise of his right to speak on issues of public importance may not furnish the basis for his dismissal from public employment.”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Note: Much of what Pickering said was, indeed, false and misleading. But there was no negative impact on Board work. There is an interesting defamation discussion in Pickering, too. Paraphrased: While there are some necessary limits to our speech rights, “Board members! If you can’t stand the heat, get out of the kitchen.”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4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0CA66-7F19-42CA-B410-A7C7B1C0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7030A0"/>
                </a:solidFill>
              </a:rPr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91BC5-378B-4A62-8D9B-F349E84A3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Josephine </a:t>
            </a:r>
            <a:r>
              <a:rPr lang="en-US" dirty="0" err="1"/>
              <a:t>McQuail</a:t>
            </a:r>
            <a:r>
              <a:rPr lang="en-US" dirty="0"/>
              <a:t> and the Tennessee Conference of the AAUP</a:t>
            </a:r>
          </a:p>
          <a:p>
            <a:endParaRPr lang="en-US" dirty="0"/>
          </a:p>
          <a:p>
            <a:r>
              <a:rPr lang="en-US" dirty="0"/>
              <a:t>The incomparable, life-long friend – Carole de Casal!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1CD74-7ABD-4DD8-A17C-18AC18F6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24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>
                <a:solidFill>
                  <a:srgbClr val="FF0000"/>
                </a:solidFill>
                <a:sym typeface="Wingdings" panose="05000000000000000000" pitchFamily="2" charset="2"/>
              </a:rPr>
              <a:t>Connick</a:t>
            </a:r>
            <a: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  <a:t> v. Myers </a:t>
            </a:r>
            <a:r>
              <a:rPr lang="en-US" u="sng" dirty="0">
                <a:sym typeface="Wingdings" panose="05000000000000000000" pitchFamily="2" charset="2"/>
              </a:rPr>
              <a:t>(1983)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“Teacher” as Employee  State as Employer</a:t>
            </a:r>
          </a:p>
          <a:p>
            <a:pPr lvl="2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Employer discretion? …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What’s inside stays inside (matters of internal concern earn employer discretion)</a:t>
            </a:r>
          </a:p>
          <a:p>
            <a:pPr lvl="2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“When employee expression cannot be fairly considered as relating to any matter of political, social, or other concern to the community, </a:t>
            </a:r>
            <a:r>
              <a:rPr lang="en-US" u="sng" dirty="0">
                <a:sym typeface="Wingdings" panose="05000000000000000000" pitchFamily="2" charset="2"/>
              </a:rPr>
              <a:t>government officials should enjoy wide latitude</a:t>
            </a:r>
            <a:r>
              <a:rPr lang="en-US" dirty="0">
                <a:sym typeface="Wingdings" panose="05000000000000000000" pitchFamily="2" charset="2"/>
              </a:rPr>
              <a:t> in managing their offices, without intrusive oversight by the judiciary….”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68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The </a:t>
            </a:r>
            <a:r>
              <a:rPr lang="en-US" i="1" u="sng" dirty="0">
                <a:solidFill>
                  <a:srgbClr val="FF0000"/>
                </a:solidFill>
              </a:rPr>
              <a:t>Pickering-Connick</a:t>
            </a:r>
            <a:r>
              <a:rPr lang="en-US" u="sng" dirty="0">
                <a:solidFill>
                  <a:srgbClr val="FF0000"/>
                </a:solidFill>
              </a:rPr>
              <a:t>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In a </a:t>
            </a:r>
            <a:r>
              <a:rPr lang="en-US" i="1" dirty="0">
                <a:solidFill>
                  <a:srgbClr val="FF0000"/>
                </a:solidFill>
                <a:sym typeface="Wingdings" panose="05000000000000000000" pitchFamily="2" charset="2"/>
              </a:rPr>
              <a:t>Pickering-Connick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analysis, the MOPC question becomes primary.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Was the speech related to a MOPC? (If yes, then…)</a:t>
            </a:r>
          </a:p>
          <a:p>
            <a:pPr marL="4763" lvl="1" indent="0">
              <a:buNone/>
            </a:pPr>
            <a:r>
              <a:rPr lang="en-US" dirty="0">
                <a:sym typeface="Wingdings" panose="05000000000000000000" pitchFamily="2" charset="2"/>
              </a:rPr>
              <a:t>-------------------------------------------------------------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Impact of speech/conduct on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Work of the teacher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Work of the school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Capacity (“hat”) of the speaker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Proximity of speaker/speech to the “target”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E60B-AD8B-434F-AA67-8DFBF1F8774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44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u="sng" dirty="0">
                <a:solidFill>
                  <a:srgbClr val="FF0000"/>
                </a:solidFill>
              </a:rPr>
              <a:t>Pickering</a:t>
            </a:r>
            <a:r>
              <a:rPr lang="en-US" u="sng" dirty="0">
                <a:solidFill>
                  <a:srgbClr val="FF0000"/>
                </a:solidFill>
              </a:rPr>
              <a:t>, </a:t>
            </a:r>
            <a:r>
              <a:rPr lang="en-US" i="1" u="sng" dirty="0">
                <a:solidFill>
                  <a:srgbClr val="FF0000"/>
                </a:solidFill>
              </a:rPr>
              <a:t>Connick</a:t>
            </a:r>
            <a:r>
              <a:rPr lang="en-US" u="sng" dirty="0">
                <a:solidFill>
                  <a:srgbClr val="FF0000"/>
                </a:solidFill>
              </a:rPr>
              <a:t>, and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Social media commentary by our teachers and staff!</a:t>
            </a:r>
          </a:p>
          <a:p>
            <a:pPr lvl="1"/>
            <a:r>
              <a:rPr lang="en-US" dirty="0"/>
              <a:t>Politics (ugh)</a:t>
            </a:r>
          </a:p>
          <a:p>
            <a:pPr lvl="1"/>
            <a:r>
              <a:rPr lang="en-US" dirty="0"/>
              <a:t>Private stuff (TMI!)</a:t>
            </a:r>
          </a:p>
          <a:p>
            <a:pPr lvl="1"/>
            <a:r>
              <a:rPr lang="en-US" dirty="0"/>
              <a:t>Matters of public concern? (Really? Are you sure?)</a:t>
            </a:r>
          </a:p>
          <a:p>
            <a:pPr lvl="1"/>
            <a:r>
              <a:rPr lang="en-US" dirty="0"/>
              <a:t>Proposed/actual state laws on the banning of “CRT” and “don’t say ‘gay’”?</a:t>
            </a:r>
          </a:p>
          <a:p>
            <a:pPr lvl="3"/>
            <a:endParaRPr lang="en-US" dirty="0"/>
          </a:p>
          <a:p>
            <a:r>
              <a:rPr lang="en-US" dirty="0"/>
              <a:t>So, now what? These have been quite a few years!!</a:t>
            </a:r>
          </a:p>
          <a:p>
            <a:pPr lvl="1"/>
            <a:r>
              <a:rPr lang="en-US" dirty="0"/>
              <a:t>Many public employees have taken to their personal social media accounts with their rants. On matters of public concern? As citizens? Employees?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What’s the public employer to do? How do we respond to calls for termination and/or other discipline?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What about social media searches when we’re hiring?</a:t>
            </a:r>
            <a:endParaRPr lang="en-US" i="1" dirty="0"/>
          </a:p>
          <a:p>
            <a:pPr lvl="1"/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68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>
                <a:solidFill>
                  <a:srgbClr val="FF0000"/>
                </a:solidFill>
                <a:sym typeface="Wingdings" panose="05000000000000000000" pitchFamily="2" charset="2"/>
              </a:rPr>
              <a:t>Garcetti</a:t>
            </a:r>
            <a: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  <a:t> v. Ceballos</a:t>
            </a:r>
            <a:r>
              <a:rPr lang="en-US" u="sng" dirty="0">
                <a:sym typeface="Wingdings" panose="05000000000000000000" pitchFamily="2" charset="2"/>
              </a:rPr>
              <a:t> (2006)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“Teacher” as Employee  State as Employer</a:t>
            </a:r>
          </a:p>
          <a:p>
            <a:endParaRPr lang="en-US" dirty="0"/>
          </a:p>
          <a:p>
            <a:r>
              <a:rPr lang="en-US" dirty="0"/>
              <a:t>Assistant district attorney sued his employer after he was allegedly treated unfairly (retaliation) at work – reassignment, transfer, and denial of promotion – after a disagreement with his employer over the viability of search warrant in a criminal case. </a:t>
            </a:r>
          </a:p>
          <a:p>
            <a:endParaRPr lang="en-US" dirty="0"/>
          </a:p>
          <a:p>
            <a:r>
              <a:rPr lang="en-US" dirty="0"/>
              <a:t>Does our public employee speech qualify for First Amendment protection?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97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u="sng" dirty="0" err="1">
                <a:solidFill>
                  <a:srgbClr val="FF0000"/>
                </a:solidFill>
                <a:sym typeface="Wingdings" panose="05000000000000000000" pitchFamily="2" charset="2"/>
              </a:rPr>
              <a:t>Garcetti</a:t>
            </a:r>
            <a: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  <a:t> v. Ceballos </a:t>
            </a:r>
            <a:r>
              <a:rPr lang="en-US" u="sng" dirty="0">
                <a:solidFill>
                  <a:srgbClr val="FF0000"/>
                </a:solidFill>
                <a:sym typeface="Wingdings" panose="05000000000000000000" pitchFamily="2" charset="2"/>
              </a:rPr>
              <a:t>and</a:t>
            </a:r>
            <a: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b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u="sng" dirty="0">
                <a:solidFill>
                  <a:srgbClr val="FF0000"/>
                </a:solidFill>
                <a:sym typeface="Wingdings" panose="05000000000000000000" pitchFamily="2" charset="2"/>
              </a:rPr>
              <a:t>“Pursuant to Official Duties”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When you talk while wearing the employee hat and while pursuant to official duties</a:t>
            </a:r>
          </a:p>
          <a:p>
            <a:pPr lvl="3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“[W]hen public employees make statements </a:t>
            </a:r>
            <a:r>
              <a:rPr lang="en-US" i="1" u="sng" dirty="0">
                <a:sym typeface="Wingdings" panose="05000000000000000000" pitchFamily="2" charset="2"/>
              </a:rPr>
              <a:t>pursuant to their official duties</a:t>
            </a:r>
            <a:r>
              <a:rPr lang="en-US" dirty="0">
                <a:sym typeface="Wingdings" panose="05000000000000000000" pitchFamily="2" charset="2"/>
              </a:rPr>
              <a:t>, the employees are not speaking as citizens for First Amendment purposes, and the Constitution does not insulate their communications from employer discipline.”</a:t>
            </a:r>
          </a:p>
          <a:p>
            <a:pPr lvl="1"/>
            <a:endParaRPr lang="en-US" i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/>
            <a:endParaRPr lang="en-US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E60B-AD8B-434F-AA67-8DFBF1F8774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627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8143A-3585-487B-A52C-7B4515C5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Garcetti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281C-171C-42C6-8B42-CE1C9360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>
                <a:sym typeface="Wingdings" panose="05000000000000000000" pitchFamily="2" charset="2"/>
              </a:rPr>
              <a:t>So what are the pros and cons of this decision for higher education?</a:t>
            </a:r>
          </a:p>
          <a:p>
            <a:endParaRPr lang="en-US" i="1" dirty="0">
              <a:sym typeface="Wingdings" panose="05000000000000000000" pitchFamily="2" charset="2"/>
            </a:endParaRPr>
          </a:p>
          <a:p>
            <a:r>
              <a:rPr lang="en-US" dirty="0"/>
              <a:t>How should </a:t>
            </a:r>
            <a:r>
              <a:rPr lang="en-US" i="1" dirty="0"/>
              <a:t>Garcetti’s</a:t>
            </a:r>
            <a:r>
              <a:rPr lang="en-US" dirty="0"/>
              <a:t> “pursuant to official job duties” ruling be treated in public higher education?</a:t>
            </a:r>
          </a:p>
          <a:p>
            <a:endParaRPr lang="en-US" dirty="0"/>
          </a:p>
          <a:p>
            <a:r>
              <a:rPr lang="en-US" dirty="0"/>
              <a:t>Surely, faculty at public colleges and universities are qualitatively different from other public employees? Our speech is different and worthy of special consideration. Right?</a:t>
            </a:r>
          </a:p>
          <a:p>
            <a:pPr lvl="1"/>
            <a:r>
              <a:rPr lang="en-US" dirty="0"/>
              <a:t>What about other higher education professionals (administrators, administrative staff, student affairs professionals, etc.)?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7ABC6-4901-4923-8FD7-85B637A6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19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F330-5768-434B-8BA5-5D66406CE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>
                <a:solidFill>
                  <a:srgbClr val="FF0000"/>
                </a:solidFill>
                <a:sym typeface="Wingdings" panose="05000000000000000000" pitchFamily="2" charset="2"/>
              </a:rPr>
              <a:t>Garcetti v. Ceballos</a:t>
            </a:r>
            <a:r>
              <a:rPr lang="en-US" u="sng" dirty="0">
                <a:solidFill>
                  <a:srgbClr val="FF0000"/>
                </a:solidFill>
                <a:sym typeface="Wingdings" panose="05000000000000000000" pitchFamily="2" charset="2"/>
              </a:rPr>
              <a:t>: Souter Dissent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9794F-2542-43C0-88C7-A93D1CAE7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“….This ostensible domain [of speech] beyond the pale of the First Amendment [created by the majority] is spacious enough to include even the teaching of a public university professor, and I have to hope that today’s majority does not mean to imperil First Amendment protection of </a:t>
            </a:r>
            <a:r>
              <a:rPr lang="en-US" u="sng" dirty="0">
                <a:solidFill>
                  <a:srgbClr val="FF0000"/>
                </a:solidFill>
              </a:rPr>
              <a:t>academic freedom </a:t>
            </a:r>
            <a:r>
              <a:rPr lang="en-US" dirty="0"/>
              <a:t>in public colleges and universities, </a:t>
            </a:r>
            <a:r>
              <a:rPr lang="en-US" u="sng" dirty="0">
                <a:solidFill>
                  <a:srgbClr val="FF0000"/>
                </a:solidFill>
              </a:rPr>
              <a:t>whose teachers necessarily speak and write ‘pursuant to … official duties</a:t>
            </a:r>
            <a:r>
              <a:rPr lang="en-US" dirty="0"/>
              <a:t>.’”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89BC4-8B66-4642-8478-2882B84B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85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345A-C09B-49BC-8D99-58E642DF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Garcetti</a:t>
            </a:r>
            <a:r>
              <a:rPr lang="en-US" dirty="0">
                <a:solidFill>
                  <a:srgbClr val="FF0000"/>
                </a:solidFill>
              </a:rPr>
              <a:t>: The Back-and-forth between Roberts (majority) and Souter (dissent)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8016C-FF58-4841-B14B-3446FBDC1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From the majority:</a:t>
            </a:r>
          </a:p>
          <a:p>
            <a:endParaRPr lang="en-US" dirty="0"/>
          </a:p>
          <a:p>
            <a:r>
              <a:rPr lang="en-US" dirty="0"/>
              <a:t>“Justice Souter [writing in dissent] suggests today’s decision may have important ramifications for academic freedom, at least as a constitutional value. There is some argument that expression related to academic scholarship or classroom instruction implicates additional constitutional interests that are not fully accounted for by this Court’s customary employee-speech jurisprudence. </a:t>
            </a:r>
            <a:r>
              <a:rPr lang="en-US" u="sng" dirty="0">
                <a:solidFill>
                  <a:srgbClr val="FF0000"/>
                </a:solidFill>
              </a:rPr>
              <a:t>We need not, and for that reason do not, decide whether the analysis we conduct today would apply in the same manner to a case involving speech related to scholarship or teaching</a:t>
            </a:r>
            <a:r>
              <a:rPr lang="en-US" dirty="0"/>
              <a:t>.”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9E078-B2C9-42DE-BA3C-9E8D52BAE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78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>
                <a:solidFill>
                  <a:srgbClr val="FF0000"/>
                </a:solidFill>
              </a:rPr>
              <a:t>Garcetti</a:t>
            </a:r>
            <a:r>
              <a:rPr lang="en-US" u="sng" dirty="0">
                <a:solidFill>
                  <a:srgbClr val="FF0000"/>
                </a:solidFill>
              </a:rPr>
              <a:t>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So, is there a “Garcetti exception” for academic freedom of faculty?</a:t>
            </a:r>
          </a:p>
          <a:p>
            <a:endParaRPr lang="en-US" dirty="0"/>
          </a:p>
          <a:p>
            <a:r>
              <a:rPr lang="en-US" dirty="0"/>
              <a:t>If so, how do we make it so? Hang out and wait for the courts?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E60B-AD8B-434F-AA67-8DFBF1F8774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04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>
                <a:solidFill>
                  <a:srgbClr val="002060"/>
                </a:solidFill>
              </a:rPr>
              <a:t>Garcetti</a:t>
            </a:r>
            <a:r>
              <a:rPr lang="en-US" u="sng" dirty="0">
                <a:solidFill>
                  <a:srgbClr val="002060"/>
                </a:solidFill>
              </a:rPr>
              <a:t>: Application to Universities?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u="sng" dirty="0"/>
              <a:t>Pre-Garcetti</a:t>
            </a:r>
          </a:p>
          <a:p>
            <a:pPr lvl="1"/>
            <a:r>
              <a:rPr lang="en-US" i="1" dirty="0"/>
              <a:t>Hardy v. Jefferson </a:t>
            </a:r>
            <a:r>
              <a:rPr lang="en-US" i="1" dirty="0" err="1"/>
              <a:t>Cmty</a:t>
            </a:r>
            <a:r>
              <a:rPr lang="en-US" i="1" dirty="0"/>
              <a:t>. Coll.</a:t>
            </a:r>
            <a:r>
              <a:rPr lang="en-US" dirty="0"/>
              <a:t> (6th Cir. 2001).</a:t>
            </a:r>
            <a:endParaRPr lang="en-US" i="1" dirty="0"/>
          </a:p>
          <a:p>
            <a:pPr lvl="1"/>
            <a:r>
              <a:rPr lang="en-US" i="1" dirty="0"/>
              <a:t>Bishop v. </a:t>
            </a:r>
            <a:r>
              <a:rPr lang="en-US" i="1" dirty="0" err="1"/>
              <a:t>Aronov</a:t>
            </a:r>
            <a:r>
              <a:rPr lang="en-US" i="1" dirty="0"/>
              <a:t> </a:t>
            </a:r>
            <a:r>
              <a:rPr lang="en-US" dirty="0"/>
              <a:t> (11th Cir. 1991).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i="1" u="sng" dirty="0"/>
              <a:t>Post-Garcetti</a:t>
            </a:r>
          </a:p>
          <a:p>
            <a:pPr lvl="1"/>
            <a:r>
              <a:rPr lang="en-US" i="1" dirty="0"/>
              <a:t>Demers v. Austin</a:t>
            </a:r>
            <a:r>
              <a:rPr lang="en-US" dirty="0"/>
              <a:t> (9th Cir, 2014).</a:t>
            </a:r>
            <a:endParaRPr lang="en-US" i="1" dirty="0"/>
          </a:p>
          <a:p>
            <a:pPr lvl="1"/>
            <a:r>
              <a:rPr lang="en-US" i="1" dirty="0"/>
              <a:t>Adams v. UNC-Wilmington</a:t>
            </a:r>
            <a:r>
              <a:rPr lang="en-US" dirty="0"/>
              <a:t> (4th Cir. 2011).</a:t>
            </a:r>
            <a:endParaRPr lang="en-US" i="1" dirty="0"/>
          </a:p>
          <a:p>
            <a:pPr lvl="1"/>
            <a:r>
              <a:rPr lang="en-US" i="1" dirty="0"/>
              <a:t>Meriwether v. </a:t>
            </a:r>
            <a:r>
              <a:rPr lang="en-US" i="1" dirty="0" err="1"/>
              <a:t>Hartop</a:t>
            </a:r>
            <a:r>
              <a:rPr lang="en-US" i="1" dirty="0"/>
              <a:t> </a:t>
            </a:r>
            <a:r>
              <a:rPr lang="en-US" dirty="0"/>
              <a:t>(6th Cir. 2021).</a:t>
            </a:r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4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E3787-25D8-4601-B8F5-E4BED86B2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7030A0"/>
                </a:solidFill>
              </a:rPr>
              <a:t>Welcome to the Coffeehouse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DC37-4372-4974-8F62-269BCBC77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no idea what I will offer this weekend that is not already in your heads and hearts…</a:t>
            </a:r>
          </a:p>
          <a:p>
            <a:endParaRPr lang="en-US" dirty="0"/>
          </a:p>
          <a:p>
            <a:r>
              <a:rPr lang="en-US" dirty="0"/>
              <a:t>But nearing the end of long semester, year, and pandemic, you give me an opportunity to remind myself – and I hope remind you, as well – </a:t>
            </a:r>
            <a:r>
              <a:rPr lang="en-US" u="sng" dirty="0">
                <a:solidFill>
                  <a:srgbClr val="7030A0"/>
                </a:solidFill>
              </a:rPr>
              <a:t>why the best of what exhausts us … also restores us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Welcome to the coffeehouse … where ALL VOICES have a front-row seat.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39B8F-8B14-494D-A257-30D254F90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77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u="sng" dirty="0">
                <a:solidFill>
                  <a:srgbClr val="002060"/>
                </a:solidFill>
              </a:rPr>
              <a:t>From </a:t>
            </a:r>
            <a:r>
              <a:rPr lang="en-US" sz="3800" i="1" u="sng" dirty="0">
                <a:solidFill>
                  <a:srgbClr val="002060"/>
                </a:solidFill>
              </a:rPr>
              <a:t>Hardy v. Jefferson County Community College</a:t>
            </a:r>
            <a:r>
              <a:rPr lang="en-US" sz="3800" u="sng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court in </a:t>
            </a:r>
            <a:r>
              <a:rPr lang="en-US" i="1" dirty="0"/>
              <a:t>Hardy v. Jefferson Community College </a:t>
            </a:r>
            <a:r>
              <a:rPr lang="en-US" dirty="0"/>
              <a:t>spoke to the issue of whether the controversial speech was “germane” to the topic being taught. Clearly, the “germaneness of the content” argument is a strong one. </a:t>
            </a:r>
          </a:p>
          <a:p>
            <a:endParaRPr lang="en-US" dirty="0"/>
          </a:p>
          <a:p>
            <a:r>
              <a:rPr lang="en-US" i="1" dirty="0"/>
              <a:t>“Because the essence of a teacher’s role is to prepare students for their place in society as responsible citizens, classroom instruction will often fall within the Supreme Court’s broad conception of ‘public concern.’”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918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From </a:t>
            </a:r>
            <a:r>
              <a:rPr lang="en-US" i="1" u="sng" dirty="0">
                <a:solidFill>
                  <a:srgbClr val="002060"/>
                </a:solidFill>
              </a:rPr>
              <a:t>Hardy</a:t>
            </a:r>
            <a:r>
              <a:rPr lang="en-US" u="sng" dirty="0">
                <a:solidFill>
                  <a:srgbClr val="002060"/>
                </a:solidFill>
              </a:rPr>
              <a:t>: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So a law course is </a:t>
            </a:r>
            <a:r>
              <a:rPr lang="en-US" i="1" u="sng" dirty="0"/>
              <a:t>always</a:t>
            </a:r>
            <a:r>
              <a:rPr lang="en-US" i="1" dirty="0"/>
              <a:t> related to an MOPC? Stats class, never?</a:t>
            </a:r>
          </a:p>
          <a:p>
            <a:endParaRPr lang="en-US" i="1" dirty="0"/>
          </a:p>
          <a:p>
            <a:r>
              <a:rPr lang="en-US" i="1" dirty="0"/>
              <a:t>Would the quote from </a:t>
            </a:r>
            <a:r>
              <a:rPr lang="en-US" i="1" u="sng" dirty="0"/>
              <a:t>Hardy</a:t>
            </a:r>
            <a:r>
              <a:rPr lang="en-US" i="1" dirty="0"/>
              <a:t> hold up post-Garcetti?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554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From </a:t>
            </a:r>
            <a:r>
              <a:rPr lang="en-US" i="1" u="sng" dirty="0">
                <a:solidFill>
                  <a:srgbClr val="002060"/>
                </a:solidFill>
              </a:rPr>
              <a:t>Bishop v. </a:t>
            </a:r>
            <a:r>
              <a:rPr lang="en-US" i="1" u="sng" dirty="0" err="1">
                <a:solidFill>
                  <a:srgbClr val="002060"/>
                </a:solidFill>
              </a:rPr>
              <a:t>Aronov</a:t>
            </a:r>
            <a:r>
              <a:rPr lang="en-US" i="1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(1991)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“First and foremost, we consider the context: </a:t>
            </a:r>
            <a:r>
              <a:rPr lang="en-US" u="sng" dirty="0"/>
              <a:t>the university classroom</a:t>
            </a:r>
            <a:r>
              <a:rPr lang="en-US" dirty="0"/>
              <a:t>…. This context … leads us to consider </a:t>
            </a:r>
            <a:r>
              <a:rPr lang="en-US" u="sng" dirty="0"/>
              <a:t>the coercive effect </a:t>
            </a:r>
            <a:r>
              <a:rPr lang="en-US" dirty="0"/>
              <a:t>upon students that a professor’s speech inherently possesses and that the University may wish to avoid.”</a:t>
            </a:r>
          </a:p>
          <a:p>
            <a:pPr lvl="3"/>
            <a:endParaRPr lang="en-US" dirty="0"/>
          </a:p>
          <a:p>
            <a:r>
              <a:rPr lang="en-US" dirty="0"/>
              <a:t>As a place of schooling with a teaching mission, we consider the University’s </a:t>
            </a:r>
            <a:r>
              <a:rPr lang="en-US" u="sng" dirty="0"/>
              <a:t>authority to reasonably control the content of its curriculum</a:t>
            </a:r>
            <a:r>
              <a:rPr lang="en-US" dirty="0"/>
              <a:t>, particularly that content imparted during class time.” </a:t>
            </a:r>
          </a:p>
          <a:p>
            <a:pPr lvl="3"/>
            <a:endParaRPr lang="en-US" dirty="0"/>
          </a:p>
          <a:p>
            <a:r>
              <a:rPr lang="en-US" dirty="0"/>
              <a:t>“[W]e do not find support to conclude that academic freedom is an independent First Amendment right.”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585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0581A-8811-477C-B551-54CCBD819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The Recent Garcetti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CE5A0-C7B7-49D4-92AB-18C22E612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Demers v. Austin </a:t>
            </a:r>
            <a:r>
              <a:rPr lang="en-US" dirty="0"/>
              <a:t>(9th Cir. 2014)</a:t>
            </a:r>
          </a:p>
          <a:p>
            <a:endParaRPr lang="en-US" dirty="0"/>
          </a:p>
          <a:p>
            <a:r>
              <a:rPr lang="en-US" i="1" dirty="0"/>
              <a:t>Adams v. UNC-Wilmington </a:t>
            </a:r>
            <a:r>
              <a:rPr lang="en-US" dirty="0"/>
              <a:t>(4th Cir. 2011)</a:t>
            </a:r>
          </a:p>
          <a:p>
            <a:endParaRPr lang="en-US" dirty="0"/>
          </a:p>
          <a:p>
            <a:r>
              <a:rPr lang="en-US" i="1" dirty="0"/>
              <a:t>Meriwether v. </a:t>
            </a:r>
            <a:r>
              <a:rPr lang="en-US" i="1" dirty="0" err="1"/>
              <a:t>Hartop</a:t>
            </a:r>
            <a:r>
              <a:rPr lang="en-US" i="1" dirty="0"/>
              <a:t> </a:t>
            </a:r>
            <a:r>
              <a:rPr lang="en-US" dirty="0"/>
              <a:t>(6th Cir. 2021)</a:t>
            </a:r>
          </a:p>
          <a:p>
            <a:endParaRPr lang="en-US" dirty="0"/>
          </a:p>
          <a:p>
            <a:r>
              <a:rPr lang="en-US" dirty="0"/>
              <a:t>. . . OK, but are these the poster children academic freedom needs?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D9BF5-9E68-40DE-BE9C-572A74E3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76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From </a:t>
            </a:r>
            <a:r>
              <a:rPr lang="en-US" i="1" u="sng" dirty="0">
                <a:solidFill>
                  <a:srgbClr val="002060"/>
                </a:solidFill>
              </a:rPr>
              <a:t>Demers </a:t>
            </a:r>
            <a:r>
              <a:rPr lang="en-US" u="sng" dirty="0">
                <a:solidFill>
                  <a:srgbClr val="002060"/>
                </a:solidFill>
              </a:rPr>
              <a:t>(2014):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</a:t>
            </a:r>
            <a:r>
              <a:rPr lang="en-US" i="1" dirty="0"/>
              <a:t>Demers v. Austin</a:t>
            </a:r>
            <a:r>
              <a:rPr lang="en-US" dirty="0"/>
              <a:t>, the court discusses a “</a:t>
            </a:r>
            <a:r>
              <a:rPr lang="en-US" i="1" dirty="0"/>
              <a:t>Garcetti</a:t>
            </a:r>
            <a:r>
              <a:rPr lang="en-US" dirty="0"/>
              <a:t> exception” applied to teaching and academic writing and takes the analysis down a different path.</a:t>
            </a:r>
          </a:p>
          <a:p>
            <a:pPr lvl="2"/>
            <a:endParaRPr lang="en-US" dirty="0"/>
          </a:p>
          <a:p>
            <a:r>
              <a:rPr lang="en-US" dirty="0"/>
              <a:t>“Justice Souter had expressed concern about the potential breadth of the Court's rationale, writing, ‘I have to hope that today's majority does not mean to imperil </a:t>
            </a:r>
            <a:r>
              <a:rPr lang="en-US" i="1" dirty="0"/>
              <a:t>First Amendment</a:t>
            </a:r>
            <a:r>
              <a:rPr lang="en-US" dirty="0"/>
              <a:t> protection of academic freedom in public colleges and universities, whose </a:t>
            </a:r>
            <a:r>
              <a:rPr lang="en-US" u="sng" dirty="0">
                <a:solidFill>
                  <a:srgbClr val="002060"/>
                </a:solidFill>
              </a:rPr>
              <a:t>teachers necessarily speak and write pursuant to . . . official duties</a:t>
            </a:r>
            <a:r>
              <a:rPr lang="en-US" dirty="0">
                <a:solidFill>
                  <a:srgbClr val="002060"/>
                </a:solidFill>
              </a:rPr>
              <a:t>.</a:t>
            </a:r>
            <a:r>
              <a:rPr lang="en-US" dirty="0"/>
              <a:t>’</a:t>
            </a:r>
          </a:p>
          <a:p>
            <a:pPr lvl="2"/>
            <a:endParaRPr lang="en-US" dirty="0"/>
          </a:p>
          <a:p>
            <a:r>
              <a:rPr lang="en-US" dirty="0"/>
              <a:t>“Demers presents the kind of case that worried Justice Souter. . . . teaching and academic writing are at the core of the official duties of teachers and professors. Such </a:t>
            </a:r>
            <a:r>
              <a:rPr lang="en-US" u="sng" dirty="0">
                <a:solidFill>
                  <a:srgbClr val="002060"/>
                </a:solidFill>
              </a:rPr>
              <a:t>teaching and writing are "a special concern of the </a:t>
            </a:r>
            <a:r>
              <a:rPr lang="en-US" i="1" u="sng" dirty="0">
                <a:solidFill>
                  <a:srgbClr val="002060"/>
                </a:solidFill>
              </a:rPr>
              <a:t>First Amendment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89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2060"/>
                </a:solidFill>
              </a:rPr>
              <a:t>Demers (as a person and as a case)…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… makes me angry.</a:t>
            </a:r>
          </a:p>
          <a:p>
            <a:pPr lvl="1"/>
            <a:endParaRPr lang="en-US" dirty="0"/>
          </a:p>
          <a:p>
            <a:r>
              <a:rPr lang="en-US" dirty="0"/>
              <a:t>Am I the only one?</a:t>
            </a:r>
          </a:p>
          <a:p>
            <a:pPr lvl="1"/>
            <a:endParaRPr lang="en-US" dirty="0"/>
          </a:p>
          <a:p>
            <a:r>
              <a:rPr lang="en-US" dirty="0"/>
              <a:t>“The manner in which the plan was distributed reinforces the conclusion that it addressed matters of public concern.”</a:t>
            </a:r>
          </a:p>
          <a:p>
            <a:pPr lvl="1"/>
            <a:r>
              <a:rPr lang="en-US" dirty="0"/>
              <a:t>What? I thought the MOPC was inspired by content and not process.</a:t>
            </a:r>
          </a:p>
          <a:p>
            <a:pPr lvl="1"/>
            <a:r>
              <a:rPr lang="en-US" dirty="0"/>
              <a:t>He goes out of his way to avoid official business (when it really was official business) … and now he’s protected?</a:t>
            </a:r>
          </a:p>
          <a:p>
            <a:pPr lvl="1"/>
            <a:endParaRPr lang="en-US" dirty="0"/>
          </a:p>
          <a:p>
            <a:r>
              <a:rPr lang="en-US" dirty="0"/>
              <a:t>Sigh.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661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07421-3D1B-4ACD-8FFE-37EDC632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>
                <a:solidFill>
                  <a:srgbClr val="002060"/>
                </a:solidFill>
              </a:rPr>
              <a:t>Adams v. UNC-Wilmington</a:t>
            </a:r>
            <a:r>
              <a:rPr lang="en-US" u="sng" dirty="0">
                <a:solidFill>
                  <a:srgbClr val="002060"/>
                </a:solidFill>
              </a:rPr>
              <a:t> (2011)</a:t>
            </a:r>
            <a:r>
              <a:rPr lang="en-US" i="1" u="sng" dirty="0">
                <a:solidFill>
                  <a:srgbClr val="002060"/>
                </a:solidFill>
              </a:rPr>
              <a:t> </a:t>
            </a:r>
            <a:endParaRPr lang="en-US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ED3C2-6F2C-4173-84AE-FE257A05A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Faculty member claimed free speech violation after he was denied promotion, allegedly due to his conservative political views.  (Views expressed in radio and television, as well as a published book of essays.)</a:t>
            </a:r>
          </a:p>
          <a:p>
            <a:endParaRPr lang="en-US" dirty="0"/>
          </a:p>
          <a:p>
            <a:r>
              <a:rPr lang="en-US" dirty="0"/>
              <a:t>Court held for Adams: “The plain language of </a:t>
            </a:r>
            <a:r>
              <a:rPr lang="en-US" i="1" dirty="0"/>
              <a:t>Garcetti</a:t>
            </a:r>
            <a:r>
              <a:rPr lang="en-US" dirty="0"/>
              <a:t> … explicitly left open the question of whether its principles apply in the academic genre where issues of ‘scholarship and teaching are in play.” </a:t>
            </a:r>
            <a:endParaRPr lang="en-US" i="1" dirty="0"/>
          </a:p>
          <a:p>
            <a:r>
              <a:rPr lang="en-US" dirty="0"/>
              <a:t>Hence, the analysis found in the </a:t>
            </a:r>
            <a:r>
              <a:rPr lang="en-US" i="1" dirty="0"/>
              <a:t>Pickering-Connick</a:t>
            </a:r>
            <a:r>
              <a:rPr lang="en-US" dirty="0"/>
              <a:t> standard apply to such cases, that is, whether the faculty member is speaking as a citizen on a matter of public concern.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ACF2E-A417-4867-BBD3-C3CB1399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483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EA2DF-1762-4EFA-B7B3-18F41C311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>
                <a:solidFill>
                  <a:srgbClr val="002060"/>
                </a:solidFill>
              </a:rPr>
              <a:t>Meriwether v. </a:t>
            </a:r>
            <a:r>
              <a:rPr lang="en-US" i="1" u="sng" dirty="0" err="1">
                <a:solidFill>
                  <a:srgbClr val="002060"/>
                </a:solidFill>
              </a:rPr>
              <a:t>Hartop</a:t>
            </a:r>
            <a:r>
              <a:rPr lang="en-US" u="sng" dirty="0">
                <a:solidFill>
                  <a:srgbClr val="002060"/>
                </a:solidFill>
              </a:rPr>
              <a:t> (2021)</a:t>
            </a:r>
            <a:r>
              <a:rPr lang="en-US" i="1" u="sng" dirty="0">
                <a:solidFill>
                  <a:srgbClr val="002060"/>
                </a:solidFill>
              </a:rPr>
              <a:t> </a:t>
            </a:r>
            <a:endParaRPr lang="en-US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11484-2017-456C-B651-B527ABCC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Oh, Socrates! What are we going to do with you?</a:t>
            </a:r>
          </a:p>
          <a:p>
            <a:endParaRPr lang="en-US" dirty="0"/>
          </a:p>
          <a:p>
            <a:r>
              <a:rPr lang="en-US" dirty="0"/>
              <a:t>. . . “Follow the argument where it leads”?</a:t>
            </a:r>
          </a:p>
          <a:p>
            <a:endParaRPr lang="en-US" dirty="0"/>
          </a:p>
          <a:p>
            <a:r>
              <a:rPr lang="en-US" dirty="0"/>
              <a:t>Public university violated professor’s First Amendment free speech rights when mandating the use of students’ preferred pronouns.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2F1C4-C917-4CBD-BA22-65ADB822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5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201DC-9EB9-464D-95D9-53BF028C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The Hats We Wear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C53DD-55D4-4567-9E27-0A8EE8822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Firestarter</a:t>
            </a:r>
          </a:p>
          <a:p>
            <a:endParaRPr lang="en-US" dirty="0"/>
          </a:p>
          <a:p>
            <a:r>
              <a:rPr lang="en-US" dirty="0"/>
              <a:t>Firefighter</a:t>
            </a:r>
          </a:p>
          <a:p>
            <a:endParaRPr lang="en-US" dirty="0"/>
          </a:p>
          <a:p>
            <a:r>
              <a:rPr lang="en-US" dirty="0"/>
              <a:t>“Part-time Lawyer”</a:t>
            </a:r>
          </a:p>
          <a:p>
            <a:endParaRPr lang="en-US" dirty="0"/>
          </a:p>
          <a:p>
            <a:r>
              <a:rPr lang="en-US" dirty="0"/>
              <a:t>“All-around hoped-for ‘Good Guy’”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6597D-8B28-454C-9B24-A276A6C52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817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83BF4-8B43-4EA0-882A-898BCA82F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Academic Freedom, Representation, and Advocacy: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19E4F-1FA5-40A6-8D51-25CFA3AEC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. . .</a:t>
            </a:r>
            <a:r>
              <a:rPr lang="en-US" b="1" u="sng" dirty="0">
                <a:solidFill>
                  <a:srgbClr val="C00000"/>
                </a:solidFill>
              </a:rPr>
              <a:t> More Tomorrow!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“Otherwise, our civilization will stagnate and die.”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71961-26CD-4C07-9D05-37113A5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8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B06-AD8F-4810-A312-ED196162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7030A0"/>
                </a:solidFill>
              </a:rPr>
              <a:t>Sam Clary and I – Higher Education Law </a:t>
            </a:r>
            <a:r>
              <a:rPr lang="en-US" sz="3200" i="1" dirty="0"/>
              <a:t>(10/31/2018)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AD1B3-B61A-4E9F-B64E-23407870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https://attachments.office.net/owa/paukenp%40bgsu.edu/service.svc/s/GetAttachmentThumbnail?id=AAMkADA4YWEzMWQ4LTU2NGMtNGY4Mi04YWU2LTQ5MmJhZmU1ZmQ3YwBGAAAAAACg9Wg7YPBVSqCXdKwpBFLUBwAxG%2B6d1gNcSIowt3N96x3zABME3fxuAAAX42lMcK59TpOP7n6EH1DiAAV7TS1MAAABEgAQAOc6XGSjnXpNn0ovSLLTcc4%3D&amp;thumbnailType=2&amp;token=eyJhbGciOiJSUzI1NiIsImtpZCI6IkZBRDY1NDI2MkM2QUYyOTYxQUExRThDQUI3OEZGMUIyNzBFNzA3RTkiLCJ0eXAiOiJKV1QiLCJ4NXQiOiItdFpVSml4cThwWWFvZWpLdDRfeHNuRG5CLWsifQ.eyJvcmlnaW4iOiJodHRwczovL291dGxvb2sub2ZmaWNlLmNvbSIsInVjIjoiZjFmOTIzYjhkNWMzNDllMThkNjUyOGQyMDAzN2U2YTAiLCJ2ZXIiOiJFeGNoYW5nZS5DYWxsYmFjay5WMSIsImFwcGN0eHNlbmRlciI6Ik93YURvd25sb2FkQGNkY2I3MjlkLTUxMDYtNGQ3Yy1iNzViLWEzMGM0NTVkNWIwYSIsImlzc3JpbmciOiJTSVAiLCJhcHBjdHgiOiJ7XCJtc2V4Y2hwcm90XCI6XCJvd2FcIixcInB1aWRcIjpcIjExNTM4MzYyOTYyNDA1NjYwNDBcIixcInNjb3BlXCI6XCJPd2FEb3dubG9hZFwiLFwib2lkXCI6XCI1NmQ5NjE5NC0yM2U2LTRlOTEtODRmMC04YmFjZjk0YTgzYTRcIixcInByaW1hcnlzaWRcIjpcIlMtMS01LTIxLTI3NTk3NjI4NDAtMTI4NDc5MTE3NS0zMTg2NDQ4OTg2LTc5NjUyMDlcIn0iLCJuYmYiOjE2NTA1OTQyNjEsImV4cCI6MTY1MDU5NDg2MSwiaXNzIjoiMDAwMDAwMDItMDAwMC0wZmYxLWNlMDAtMDAwMDAwMDAwMDAwQGNkY2I3MjlkLTUxMDYtNGQ3Yy1iNzViLWEzMGM0NTVkNWIwYSIsImF1ZCI6IjAwMDAwMDAyLTAwMDAtMGZmMS1jZTAwLTAwMDAwMDAwMDAwMC9hdHRhY2htZW50cy5vZmZpY2UubmV0QGNkY2I3MjlkLTUxMDYtNGQ3Yy1iNzViLWEzMGM0NTVkNWIwYSIsImhhcHAiOiJvd2EifQ.QauVmU8tvuz5dK-o6wBFkN5CslYaUJ0bS09xlMQSqIwgO6HPzdUSWaf6GCciwsb6iXU3Pmlla5AcNXunHH0Za9HSI07M0T8P4QlyJG73HAIc43l35b0Kx6_f7ZBBS0aQL4F5mfe4qb2237bvdkjre3Hmwdu8T6Nsry8n1Pi77em6zVRnAvs7KlFooVNZMpfd40_WU5gYHaAt_hkbr2biIROpKpP_KRJIWmdw0XBVfotgNIYbQre3O-bfWYzU9hpK5MDY_kp40ezQnph-f-jWny1j8kYu_VqGf1HJyE2qMOSgD0s_iICth-e6e3hR_fKKn597QPtsug-7yoEikJwnpw&amp;X-OWA-CANARY=O23Qaya6wU-4xammQdAFboDstjoHJNoY25gWrqAMi5LrC9Yyfu7IerAC76KhfKwidV_AK8emjlQ.&amp;owa=outlook.office.com&amp;scriptVer=20220408004.13&amp;animation=true">
            <a:extLst>
              <a:ext uri="{FF2B5EF4-FFF2-40B4-BE49-F238E27FC236}">
                <a16:creationId xmlns:a16="http://schemas.microsoft.com/office/drawing/2014/main" id="{CC20D3CE-7178-496E-A7BA-656CC15621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248" y="1825625"/>
            <a:ext cx="326350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02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7030A0"/>
                </a:solidFill>
              </a:rPr>
              <a:t>My favorite! From </a:t>
            </a:r>
            <a:r>
              <a:rPr lang="en-US" i="1" u="sng" dirty="0" err="1">
                <a:solidFill>
                  <a:srgbClr val="7030A0"/>
                </a:solidFill>
              </a:rPr>
              <a:t>Sweezy</a:t>
            </a:r>
            <a:r>
              <a:rPr lang="en-US" i="1" u="sng" dirty="0">
                <a:solidFill>
                  <a:srgbClr val="7030A0"/>
                </a:solidFill>
              </a:rPr>
              <a:t> v. New Hampshire </a:t>
            </a:r>
            <a:r>
              <a:rPr lang="en-US" u="sng" dirty="0"/>
              <a:t>(1957)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600" dirty="0"/>
          </a:p>
          <a:p>
            <a:r>
              <a:rPr lang="en-US" sz="2600" dirty="0"/>
              <a:t>“The essentiality of freedom in </a:t>
            </a:r>
            <a:r>
              <a:rPr lang="en-US" sz="2600" u="sng" dirty="0"/>
              <a:t>the community of American universities</a:t>
            </a:r>
            <a:r>
              <a:rPr lang="en-US" sz="2600" dirty="0"/>
              <a:t> is almost self-evident. No one should ever underestimate the vital role in a democracy that is played by those who guide and train our youth.  </a:t>
            </a:r>
            <a:r>
              <a:rPr lang="en-US" sz="2600" u="sng" dirty="0"/>
              <a:t>To impose any strait jacket upon the intellectual leaders in our colleges and universities would imperil the future of our Nation</a:t>
            </a:r>
            <a:r>
              <a:rPr lang="en-US" sz="2600" dirty="0"/>
              <a:t>. No field of education is so thoroughly comprehended . . . that new discoveries cannot yet be made. . . . </a:t>
            </a:r>
            <a:r>
              <a:rPr lang="en-US" sz="2600" u="sng" dirty="0">
                <a:solidFill>
                  <a:srgbClr val="7030A0"/>
                </a:solidFill>
              </a:rPr>
              <a:t>Teachers and students must always remain free</a:t>
            </a:r>
            <a:r>
              <a:rPr lang="en-US" sz="2600" dirty="0"/>
              <a:t> to inquire, to study and to evaluate, to gain new maturity and understanding. </a:t>
            </a:r>
            <a:r>
              <a:rPr lang="en-US" sz="2600" u="sng" dirty="0">
                <a:solidFill>
                  <a:srgbClr val="7030A0"/>
                </a:solidFill>
              </a:rPr>
              <a:t>Otherwise our civilization will stagnate and die</a:t>
            </a:r>
            <a:r>
              <a:rPr lang="en-US" sz="2600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7922E-A364-470F-92B6-352815D29E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9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E7F20-9A4F-4E87-A75C-76DFAABF6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6D4FE-58F5-4924-849D-12FCE0748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 Clary, now a Student Support Specialist at Purdue University, quoted/paraphrased Justice Warren and attributed that gloriousness to me – on Halloween – in a higher education law class.</a:t>
            </a:r>
          </a:p>
          <a:p>
            <a:endParaRPr lang="en-US" dirty="0"/>
          </a:p>
          <a:p>
            <a:r>
              <a:rPr lang="en-US" dirty="0"/>
              <a:t>In a coffeehouse.</a:t>
            </a:r>
          </a:p>
          <a:p>
            <a:endParaRPr lang="en-US" dirty="0"/>
          </a:p>
          <a:p>
            <a:r>
              <a:rPr lang="en-US" dirty="0"/>
              <a:t>I’ll take it!  . . . But what will I </a:t>
            </a:r>
            <a:r>
              <a:rPr lang="en-US" i="1" dirty="0"/>
              <a:t>do</a:t>
            </a:r>
            <a:r>
              <a:rPr lang="en-US" dirty="0"/>
              <a:t> with it? . . . What will </a:t>
            </a:r>
            <a:r>
              <a:rPr lang="en-US" i="1" dirty="0"/>
              <a:t>we</a:t>
            </a:r>
            <a:r>
              <a:rPr lang="en-US" dirty="0"/>
              <a:t> do with it?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8DFC4-9D44-4692-96E1-BD1372E4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8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F9DB1-E337-47FD-8737-B1A94BA73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7030A0"/>
                </a:solidFill>
              </a:rPr>
              <a:t>Overview of Today and Tomorrow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81D61-BA1C-4C61-9426-8763FFBC2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Friday: Freedom of Speech and Expression (generally)</a:t>
            </a:r>
          </a:p>
          <a:p>
            <a:pPr lvl="1"/>
            <a:r>
              <a:rPr lang="en-US" dirty="0"/>
              <a:t>Employees</a:t>
            </a:r>
          </a:p>
          <a:p>
            <a:pPr lvl="2"/>
            <a:r>
              <a:rPr lang="en-US" dirty="0"/>
              <a:t>Largely public employees (the First Amendment)</a:t>
            </a:r>
          </a:p>
          <a:p>
            <a:pPr lvl="2"/>
            <a:r>
              <a:rPr lang="en-US" dirty="0"/>
              <a:t>Private Universities, too!</a:t>
            </a:r>
          </a:p>
          <a:p>
            <a:pPr lvl="2"/>
            <a:r>
              <a:rPr lang="en-US" dirty="0"/>
              <a:t>The “Hats” We Wear</a:t>
            </a:r>
          </a:p>
          <a:p>
            <a:pPr lvl="1"/>
            <a:r>
              <a:rPr lang="en-US" dirty="0"/>
              <a:t>Students</a:t>
            </a:r>
          </a:p>
          <a:p>
            <a:pPr lvl="2"/>
            <a:r>
              <a:rPr lang="en-US" dirty="0"/>
              <a:t>Inviting them to the coffeehouse, too!</a:t>
            </a:r>
          </a:p>
          <a:p>
            <a:pPr lvl="1"/>
            <a:r>
              <a:rPr lang="en-US" dirty="0"/>
              <a:t>… with a teaser for Academic Freedom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629D0-2B77-4EFB-895B-2371AB8A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11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8AAFA-53C4-431F-A577-4169FBDF6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9B5C9-FEFF-4944-ABA2-FD6226410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Saturday: Academic Freedom</a:t>
            </a:r>
          </a:p>
          <a:p>
            <a:pPr lvl="1"/>
            <a:r>
              <a:rPr lang="en-US" dirty="0"/>
              <a:t>Legal, Constitutional Meaning</a:t>
            </a:r>
          </a:p>
          <a:p>
            <a:pPr lvl="2"/>
            <a:r>
              <a:rPr lang="en-US" i="1" dirty="0" err="1"/>
              <a:t>Sweezy</a:t>
            </a:r>
            <a:r>
              <a:rPr lang="en-US" dirty="0"/>
              <a:t> and </a:t>
            </a:r>
            <a:r>
              <a:rPr lang="en-US" i="1" dirty="0" err="1"/>
              <a:t>Keyishian</a:t>
            </a:r>
            <a:r>
              <a:rPr lang="en-US" dirty="0"/>
              <a:t> – again, for good measure</a:t>
            </a:r>
            <a:endParaRPr lang="en-US" i="1" dirty="0"/>
          </a:p>
          <a:p>
            <a:pPr lvl="1"/>
            <a:r>
              <a:rPr lang="en-US" dirty="0"/>
              <a:t>Professional Meaning</a:t>
            </a:r>
          </a:p>
          <a:p>
            <a:pPr lvl="2"/>
            <a:r>
              <a:rPr lang="en-US" dirty="0"/>
              <a:t>AAUP</a:t>
            </a:r>
          </a:p>
          <a:p>
            <a:pPr lvl="1"/>
            <a:r>
              <a:rPr lang="en-US" dirty="0"/>
              <a:t>Contractual Applications</a:t>
            </a:r>
          </a:p>
          <a:p>
            <a:pPr lvl="2"/>
            <a:r>
              <a:rPr lang="en-US" dirty="0"/>
              <a:t>“Academic Freedom” as a </a:t>
            </a:r>
            <a:r>
              <a:rPr lang="en-US" dirty="0" err="1"/>
              <a:t>bargainable</a:t>
            </a:r>
            <a:r>
              <a:rPr lang="en-US" dirty="0"/>
              <a:t> issue (my experience at BGSU)</a:t>
            </a:r>
          </a:p>
          <a:p>
            <a:pPr lvl="2"/>
            <a:r>
              <a:rPr lang="en-US" dirty="0"/>
              <a:t>Teaching, Research, </a:t>
            </a:r>
            <a:r>
              <a:rPr lang="en-US" i="1" dirty="0"/>
              <a:t>and</a:t>
            </a:r>
            <a:r>
              <a:rPr lang="en-US" dirty="0"/>
              <a:t> Service</a:t>
            </a:r>
          </a:p>
          <a:p>
            <a:pPr lvl="1"/>
            <a:r>
              <a:rPr lang="en-US" dirty="0"/>
              <a:t>Tennessee SB 2290 and HB 2670 – the “divisive concepts” bill</a:t>
            </a:r>
          </a:p>
          <a:p>
            <a:pPr lvl="1"/>
            <a:r>
              <a:rPr lang="en-US" dirty="0"/>
              <a:t>Applications</a:t>
            </a:r>
          </a:p>
          <a:p>
            <a:pPr lvl="2"/>
            <a:r>
              <a:rPr lang="en-US" dirty="0"/>
              <a:t>Faculty</a:t>
            </a:r>
          </a:p>
          <a:p>
            <a:pPr lvl="2"/>
            <a:r>
              <a:rPr lang="en-US" dirty="0"/>
              <a:t>Students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4D498-51A4-4ACF-AE1A-A81215266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8521-3AF2-4D89-9D36-4CA6EE404A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29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DBBB-B218-44D6-8B23-E5DD2490E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7030A0"/>
                </a:solidFill>
              </a:rPr>
              <a:t>First Amendment of the U.S. 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3EE39-324F-445C-BDF2-0F5D8CE31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i="1" dirty="0"/>
              <a:t>“Congress shall make no law respecting an establishment of religion, or prohibiting the free exercise thereof; or abridging the </a:t>
            </a:r>
            <a:r>
              <a:rPr lang="en-US" sz="3200" i="1" dirty="0">
                <a:solidFill>
                  <a:srgbClr val="7030A0"/>
                </a:solidFill>
              </a:rPr>
              <a:t>freedom of speech</a:t>
            </a:r>
            <a:r>
              <a:rPr lang="en-US" sz="3200" i="1" dirty="0"/>
              <a:t>, or of the press; or the right of the people </a:t>
            </a:r>
            <a:r>
              <a:rPr lang="en-US" sz="3200" i="1" dirty="0">
                <a:solidFill>
                  <a:srgbClr val="7030A0"/>
                </a:solidFill>
              </a:rPr>
              <a:t>peaceably to assemble</a:t>
            </a:r>
            <a:r>
              <a:rPr lang="en-US" sz="3200" i="1" dirty="0"/>
              <a:t>, and to petition the Government for a redress of grievances.”</a:t>
            </a:r>
          </a:p>
          <a:p>
            <a:endParaRPr lang="en-US" sz="3200" dirty="0"/>
          </a:p>
          <a:p>
            <a:r>
              <a:rPr lang="en-US" sz="3200" dirty="0"/>
              <a:t>The First Amendment acts as a restriction on government action in recognition of free speech and other rights.</a:t>
            </a:r>
          </a:p>
          <a:p>
            <a:r>
              <a:rPr lang="en-US" sz="3200" dirty="0"/>
              <a:t>It’s all about balance!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7688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2889</Words>
  <Application>Microsoft Office PowerPoint</Application>
  <PresentationFormat>Widescreen</PresentationFormat>
  <Paragraphs>281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Wingdings</vt:lpstr>
      <vt:lpstr>Office Theme</vt:lpstr>
      <vt:lpstr>“Otherwise, Our Civilization  Will Stagnate and Die”  Tennessee Conference of the AAUP</vt:lpstr>
      <vt:lpstr>Thank You!</vt:lpstr>
      <vt:lpstr>Welcome to the Coffeehouse</vt:lpstr>
      <vt:lpstr>Sam Clary and I – Higher Education Law (10/31/2018)</vt:lpstr>
      <vt:lpstr>My favorite! From Sweezy v. New Hampshire (1957)</vt:lpstr>
      <vt:lpstr>PowerPoint Presentation</vt:lpstr>
      <vt:lpstr>Overview of Today and Tomorrow</vt:lpstr>
      <vt:lpstr>PowerPoint Presentation</vt:lpstr>
      <vt:lpstr>First Amendment of the U.S. Constitution</vt:lpstr>
      <vt:lpstr>Free Speech in Higher Education:  The Foundational Cases</vt:lpstr>
      <vt:lpstr>So nice, we say it twice! From Sweezy:</vt:lpstr>
      <vt:lpstr>Free Speech in Higher Education:  The Foundational Cases</vt:lpstr>
      <vt:lpstr>From Keyishian</vt:lpstr>
      <vt:lpstr>A “Special Concern”?  Says who? . . . Are we really that special?</vt:lpstr>
      <vt:lpstr>The Hats We Wear</vt:lpstr>
      <vt:lpstr>Pickering v. Board of Education (1968)</vt:lpstr>
      <vt:lpstr>Pickering</vt:lpstr>
      <vt:lpstr>The Pickering Factors</vt:lpstr>
      <vt:lpstr>Pickering – a Key Quote</vt:lpstr>
      <vt:lpstr>Connick v. Myers (1983)</vt:lpstr>
      <vt:lpstr>The Pickering-Connick Factors</vt:lpstr>
      <vt:lpstr>Pickering, Connick, and Social Media</vt:lpstr>
      <vt:lpstr>Garcetti v. Ceballos (2006)</vt:lpstr>
      <vt:lpstr>Garcetti v. Ceballos and  “Pursuant to Official Duties”</vt:lpstr>
      <vt:lpstr>Garcetti Implications</vt:lpstr>
      <vt:lpstr>Garcetti v. Ceballos: Souter Dissent</vt:lpstr>
      <vt:lpstr>Garcetti: The Back-and-forth between Roberts (majority) and Souter (dissent)</vt:lpstr>
      <vt:lpstr>Garcetti follow-up</vt:lpstr>
      <vt:lpstr>Garcetti: Application to Universities?</vt:lpstr>
      <vt:lpstr>From Hardy v. Jefferson County Community College:</vt:lpstr>
      <vt:lpstr>From Hardy:</vt:lpstr>
      <vt:lpstr>From Bishop v. Aronov (1991)</vt:lpstr>
      <vt:lpstr>The Recent Garcetti Exceptions</vt:lpstr>
      <vt:lpstr>From Demers (2014):</vt:lpstr>
      <vt:lpstr>Demers (as a person and as a case)…</vt:lpstr>
      <vt:lpstr>Adams v. UNC-Wilmington (2011) </vt:lpstr>
      <vt:lpstr>Meriwether v. Hartop (2021) </vt:lpstr>
      <vt:lpstr>The Hats We Wear</vt:lpstr>
      <vt:lpstr>Academic Freedom, Representation, and Advocacy: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HIED 7210 Student Free Speech and Student Organizations: Part One</dc:title>
  <dc:creator>Patrick David Pauken</dc:creator>
  <cp:lastModifiedBy>McQuail, Josie</cp:lastModifiedBy>
  <cp:revision>66</cp:revision>
  <dcterms:created xsi:type="dcterms:W3CDTF">2020-09-09T01:02:41Z</dcterms:created>
  <dcterms:modified xsi:type="dcterms:W3CDTF">2022-10-27T13:37:17Z</dcterms:modified>
</cp:coreProperties>
</file>